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media/image5.jpeg" ContentType="image/jpeg"/>
  <Override PartName="/ppt/media/image6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5088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23D045D-DF78-4481-BDE0-D0A8A2DAEC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C674B21-0CD3-4E1E-A283-C34547BB191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C86543-2A6B-47D5-ABE6-59BBD06396F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00287E7-D1D8-4BF6-AE8F-64535F7411F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E2BF314-D3EB-4113-AA6B-C5475B78468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F4F9E5F-EFD2-42FA-81E9-6D6303424B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51F4B77-CCED-498B-9CF7-714BD60C55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49084E9-5A3F-4B6D-9F36-0B6645C145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1B8D21B-41C3-4DEC-8D85-0FCAD5C008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AAAF252-9398-40F3-BE19-CB67159136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C80F879-475B-4350-84DB-CED8D7839D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C6CF21A-49D8-4E9A-BCE3-24EAD8B69F0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A35FA1A-D6EB-457E-97EA-BAB1785FF0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971E56D-FE79-41C1-8551-25DD3F6440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B09DE78-BADD-4836-B94A-AD75688B35C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59EB771-A771-41ED-ACD0-D77BD73D8A6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4BFC3DC-90AA-4756-9ACA-7FA403D816B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4857703-BB18-4E29-8E9F-5181F03660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143F53B-045E-41DB-A641-AD618A992D4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E3B2E05-AF8B-427D-A0AA-DFC606AD9D0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426D896-AB6D-4AD9-9A93-806A1ED8600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7F6C83C-17A3-47D1-9AEE-4D8D4E4618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38D47CE-C00B-4B68-A639-50616481FB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5CCBC1C-2B2C-4B9F-9222-6243CB7B83E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F4F59D2-C820-4EA2-9B0B-4C7A6C78AF7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88CD40A-EFEB-4C7B-A2E4-0C6050EBF4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59A2ED8-ECA4-4E76-93AA-A4D94C29DB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95B1AFB-E7E8-4936-8116-9E7AE273EB9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73FA64F-028B-4AC6-89CC-E380F71559C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5"/>
          <p:cNvSpPr>
            <a:spLocks noGrp="1"/>
          </p:cNvSpPr>
          <p:nvPr>
            <p:ph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6"/>
          <p:cNvSpPr>
            <a:spLocks noGrp="1"/>
          </p:cNvSpPr>
          <p:nvPr>
            <p:ph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7"/>
          <p:cNvSpPr>
            <a:spLocks noGrp="1"/>
          </p:cNvSpPr>
          <p:nvPr>
            <p:ph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1E66A85-11EE-4DAC-AF1D-EACD14C920A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D55D44D-59A1-497B-8849-D3F863BDAF8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873A8DF-3CB3-46EE-8B39-F5B18A16A79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089133-02C4-409B-8D8B-9C4DDD97DC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6AA576E-8E1F-4EF8-A2A2-87AEAAD412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14D0352-D8E6-4ED9-8A07-E4824D56B0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B6A38A-D156-4075-A15A-EA93FF3C27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4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4.png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4.png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0" y="0"/>
            <a:ext cx="9151560" cy="5143320"/>
            <a:chOff x="0" y="0"/>
            <a:chExt cx="9151560" cy="5143320"/>
          </a:xfrm>
        </p:grpSpPr>
        <p:pic>
          <p:nvPicPr>
            <p:cNvPr id="1" name="Picture 7" descr="SD-PanelContent.png"/>
            <p:cNvPicPr/>
            <p:nvPr/>
          </p:nvPicPr>
          <p:blipFill>
            <a:blip r:embed="rId3"/>
            <a:stretch/>
          </p:blipFill>
          <p:spPr>
            <a:xfrm>
              <a:off x="0" y="0"/>
              <a:ext cx="9143280" cy="514332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2" name="Rectangle 8"/>
            <p:cNvGrpSpPr/>
            <p:nvPr/>
          </p:nvGrpSpPr>
          <p:grpSpPr>
            <a:xfrm>
              <a:off x="542520" y="396000"/>
              <a:ext cx="8070840" cy="4346280"/>
              <a:chOff x="542520" y="396000"/>
              <a:chExt cx="8070840" cy="4346280"/>
            </a:xfrm>
          </p:grpSpPr>
          <p:pic>
            <p:nvPicPr>
              <p:cNvPr id="3" name="Rectangle 8" descr=""/>
              <p:cNvPicPr/>
              <p:nvPr/>
            </p:nvPicPr>
            <p:blipFill>
              <a:blip r:embed="rId4"/>
              <a:stretch/>
            </p:blipFill>
            <p:spPr>
              <a:xfrm>
                <a:off x="542520" y="396000"/>
                <a:ext cx="8070840" cy="43462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4" name=""/>
              <p:cNvSpPr/>
              <p:nvPr/>
            </p:nvSpPr>
            <p:spPr>
              <a:xfrm>
                <a:off x="553680" y="406800"/>
                <a:ext cx="8039160" cy="4317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  <p:pic>
          <p:nvPicPr>
            <p:cNvPr id="5" name="Picture 9" descr="HDRibbonContent-UniformTrim.png"/>
            <p:cNvPicPr/>
            <p:nvPr/>
          </p:nvPicPr>
          <p:blipFill>
            <a:blip r:embed="rId5"/>
            <a:stretch/>
          </p:blipFill>
          <p:spPr>
            <a:xfrm>
              <a:off x="0" y="2346480"/>
              <a:ext cx="685080" cy="454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" name="Picture 10" descr="HDRibbonContent-UniformTrim.png"/>
            <p:cNvPicPr/>
            <p:nvPr/>
          </p:nvPicPr>
          <p:blipFill>
            <a:blip r:embed="rId6"/>
            <a:stretch/>
          </p:blipFill>
          <p:spPr>
            <a:xfrm>
              <a:off x="8466480" y="2346480"/>
              <a:ext cx="685080" cy="4543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1176120" y="4470480"/>
            <a:ext cx="5104800" cy="20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ldNum" idx="2"/>
          </p:nvPr>
        </p:nvSpPr>
        <p:spPr>
          <a:xfrm>
            <a:off x="7580160" y="4470480"/>
            <a:ext cx="394920" cy="20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000" spc="-1" strike="noStrike">
                <a:solidFill>
                  <a:srgbClr val="000000"/>
                </a:solidFill>
                <a:latin typeface="Garamond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462682C-828A-4173-8329-A9C163604982}" type="slidenum">
              <a:rPr b="0" lang="ru-RU" sz="1000" spc="-1" strike="noStrike">
                <a:solidFill>
                  <a:srgbClr val="000000"/>
                </a:solidFill>
                <a:latin typeface="Garamond"/>
              </a:rPr>
              <a:t>7</a:t>
            </a:fld>
            <a:endParaRPr b="0" lang="ru-RU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3"/>
          </p:nvPr>
        </p:nvSpPr>
        <p:spPr>
          <a:xfrm>
            <a:off x="6356520" y="4470480"/>
            <a:ext cx="1148760" cy="20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6"/>
          <p:cNvGrpSpPr/>
          <p:nvPr/>
        </p:nvGrpSpPr>
        <p:grpSpPr>
          <a:xfrm>
            <a:off x="0" y="0"/>
            <a:ext cx="9151560" cy="5143320"/>
            <a:chOff x="0" y="0"/>
            <a:chExt cx="9151560" cy="5143320"/>
          </a:xfrm>
        </p:grpSpPr>
        <p:pic>
          <p:nvPicPr>
            <p:cNvPr id="49" name="Picture 7" descr="SD-PanelContent.png"/>
            <p:cNvPicPr/>
            <p:nvPr/>
          </p:nvPicPr>
          <p:blipFill>
            <a:blip r:embed="rId3"/>
            <a:stretch/>
          </p:blipFill>
          <p:spPr>
            <a:xfrm>
              <a:off x="0" y="0"/>
              <a:ext cx="9143280" cy="514332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50" name="Rectangle 8"/>
            <p:cNvGrpSpPr/>
            <p:nvPr/>
          </p:nvGrpSpPr>
          <p:grpSpPr>
            <a:xfrm>
              <a:off x="542520" y="396000"/>
              <a:ext cx="8070840" cy="4346280"/>
              <a:chOff x="542520" y="396000"/>
              <a:chExt cx="8070840" cy="4346280"/>
            </a:xfrm>
          </p:grpSpPr>
          <p:pic>
            <p:nvPicPr>
              <p:cNvPr id="51" name="Rectangle 8" descr=""/>
              <p:cNvPicPr/>
              <p:nvPr/>
            </p:nvPicPr>
            <p:blipFill>
              <a:blip r:embed="rId4"/>
              <a:stretch/>
            </p:blipFill>
            <p:spPr>
              <a:xfrm>
                <a:off x="542520" y="396000"/>
                <a:ext cx="8070840" cy="43462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52" name=""/>
              <p:cNvSpPr/>
              <p:nvPr/>
            </p:nvSpPr>
            <p:spPr>
              <a:xfrm>
                <a:off x="553680" y="406800"/>
                <a:ext cx="8039160" cy="4317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  <p:pic>
          <p:nvPicPr>
            <p:cNvPr id="53" name="Picture 9" descr="HDRibbonContent-UniformTrim.png"/>
            <p:cNvPicPr/>
            <p:nvPr/>
          </p:nvPicPr>
          <p:blipFill>
            <a:blip r:embed="rId5"/>
            <a:stretch/>
          </p:blipFill>
          <p:spPr>
            <a:xfrm>
              <a:off x="0" y="2346480"/>
              <a:ext cx="685080" cy="454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4" name="Picture 10" descr="HDRibbonContent-UniformTrim.png"/>
            <p:cNvPicPr/>
            <p:nvPr/>
          </p:nvPicPr>
          <p:blipFill>
            <a:blip r:embed="rId6"/>
            <a:stretch/>
          </p:blipFill>
          <p:spPr>
            <a:xfrm>
              <a:off x="8466480" y="2346480"/>
              <a:ext cx="685080" cy="4543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5" name="Straight Connector 6"/>
          <p:cNvSpPr/>
          <p:nvPr/>
        </p:nvSpPr>
        <p:spPr>
          <a:xfrm>
            <a:off x="1278000" y="1766880"/>
            <a:ext cx="6595920" cy="360"/>
          </a:xfrm>
          <a:prstGeom prst="line">
            <a:avLst/>
          </a:prstGeom>
          <a:ln cap="rnd" w="15840">
            <a:solidFill>
              <a:srgbClr val="83992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6800" bIns="-468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6" name="PlaceHolder 1"/>
          <p:cNvSpPr>
            <a:spLocks noGrp="1"/>
          </p:cNvSpPr>
          <p:nvPr>
            <p:ph type="ftr" idx="4"/>
          </p:nvPr>
        </p:nvSpPr>
        <p:spPr>
          <a:xfrm>
            <a:off x="1176120" y="4470480"/>
            <a:ext cx="5104800" cy="20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ldNum" idx="5"/>
          </p:nvPr>
        </p:nvSpPr>
        <p:spPr>
          <a:xfrm>
            <a:off x="7580160" y="4470480"/>
            <a:ext cx="394920" cy="20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000" spc="-1" strike="noStrike">
                <a:solidFill>
                  <a:srgbClr val="000000"/>
                </a:solidFill>
                <a:latin typeface="Garamond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E79028D-5ABF-419D-8153-40940C7FA71C}" type="slidenum">
              <a:rPr b="0" lang="ru-RU" sz="1000" spc="-1" strike="noStrike">
                <a:solidFill>
                  <a:srgbClr val="000000"/>
                </a:solidFill>
                <a:latin typeface="Garamond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dt" idx="6"/>
          </p:nvPr>
        </p:nvSpPr>
        <p:spPr>
          <a:xfrm>
            <a:off x="6356520" y="4470480"/>
            <a:ext cx="1148760" cy="20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6"/>
          <p:cNvGrpSpPr/>
          <p:nvPr/>
        </p:nvGrpSpPr>
        <p:grpSpPr>
          <a:xfrm>
            <a:off x="0" y="0"/>
            <a:ext cx="9151560" cy="5143320"/>
            <a:chOff x="0" y="0"/>
            <a:chExt cx="9151560" cy="5143320"/>
          </a:xfrm>
        </p:grpSpPr>
        <p:pic>
          <p:nvPicPr>
            <p:cNvPr id="98" name="Picture 7" descr="SD-PanelContent.png"/>
            <p:cNvPicPr/>
            <p:nvPr/>
          </p:nvPicPr>
          <p:blipFill>
            <a:blip r:embed="rId3"/>
            <a:stretch/>
          </p:blipFill>
          <p:spPr>
            <a:xfrm>
              <a:off x="0" y="0"/>
              <a:ext cx="9143280" cy="514332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99" name="Rectangle 8"/>
            <p:cNvGrpSpPr/>
            <p:nvPr/>
          </p:nvGrpSpPr>
          <p:grpSpPr>
            <a:xfrm>
              <a:off x="542520" y="396000"/>
              <a:ext cx="8070840" cy="4346280"/>
              <a:chOff x="542520" y="396000"/>
              <a:chExt cx="8070840" cy="4346280"/>
            </a:xfrm>
          </p:grpSpPr>
          <p:pic>
            <p:nvPicPr>
              <p:cNvPr id="100" name="Rectangle 8" descr=""/>
              <p:cNvPicPr/>
              <p:nvPr/>
            </p:nvPicPr>
            <p:blipFill>
              <a:blip r:embed="rId4"/>
              <a:stretch/>
            </p:blipFill>
            <p:spPr>
              <a:xfrm>
                <a:off x="542520" y="396000"/>
                <a:ext cx="8070840" cy="43462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01" name=""/>
              <p:cNvSpPr/>
              <p:nvPr/>
            </p:nvSpPr>
            <p:spPr>
              <a:xfrm>
                <a:off x="553680" y="406800"/>
                <a:ext cx="8039160" cy="4317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  <p:pic>
          <p:nvPicPr>
            <p:cNvPr id="102" name="Picture 9" descr="HDRibbonContent-UniformTrim.png"/>
            <p:cNvPicPr/>
            <p:nvPr/>
          </p:nvPicPr>
          <p:blipFill>
            <a:blip r:embed="rId5"/>
            <a:stretch/>
          </p:blipFill>
          <p:spPr>
            <a:xfrm>
              <a:off x="0" y="2346480"/>
              <a:ext cx="685080" cy="454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3" name="Picture 10" descr="HDRibbonContent-UniformTrim.png"/>
            <p:cNvPicPr/>
            <p:nvPr/>
          </p:nvPicPr>
          <p:blipFill>
            <a:blip r:embed="rId6"/>
            <a:stretch/>
          </p:blipFill>
          <p:spPr>
            <a:xfrm>
              <a:off x="8466480" y="2346480"/>
              <a:ext cx="685080" cy="4543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4" name="Straight Connector 40"/>
          <p:cNvSpPr/>
          <p:nvPr/>
        </p:nvSpPr>
        <p:spPr>
          <a:xfrm>
            <a:off x="1278000" y="1765440"/>
            <a:ext cx="6595920" cy="360"/>
          </a:xfrm>
          <a:prstGeom prst="line">
            <a:avLst/>
          </a:prstGeom>
          <a:ln cap="rnd" w="15840">
            <a:solidFill>
              <a:srgbClr val="83992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6800" bIns="-468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5" name="PlaceHolder 1"/>
          <p:cNvSpPr>
            <a:spLocks noGrp="1"/>
          </p:cNvSpPr>
          <p:nvPr>
            <p:ph type="ftr" idx="7"/>
          </p:nvPr>
        </p:nvSpPr>
        <p:spPr>
          <a:xfrm>
            <a:off x="1176120" y="4470480"/>
            <a:ext cx="5104800" cy="20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sldNum" idx="8"/>
          </p:nvPr>
        </p:nvSpPr>
        <p:spPr>
          <a:xfrm>
            <a:off x="7580160" y="4470480"/>
            <a:ext cx="394920" cy="20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000" spc="-1" strike="noStrike">
                <a:solidFill>
                  <a:srgbClr val="000000"/>
                </a:solidFill>
                <a:latin typeface="Garamond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EDB9843-2BA8-4F84-8F1E-65A726588DFA}" type="slidenum">
              <a:rPr b="0" lang="ru-RU" sz="1000" spc="-1" strike="noStrike">
                <a:solidFill>
                  <a:srgbClr val="000000"/>
                </a:solidFill>
                <a:latin typeface="Garamond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dt" idx="9"/>
          </p:nvPr>
        </p:nvSpPr>
        <p:spPr>
          <a:xfrm>
            <a:off x="6356520" y="4470480"/>
            <a:ext cx="1148760" cy="20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Прямоугольник 1"/>
          <p:cNvSpPr/>
          <p:nvPr/>
        </p:nvSpPr>
        <p:spPr>
          <a:xfrm>
            <a:off x="395280" y="555480"/>
            <a:ext cx="8353080" cy="277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800" spc="-1" strike="noStrike">
                <a:solidFill>
                  <a:srgbClr val="00b050"/>
                </a:solidFill>
                <a:latin typeface="Monotype Corsiva"/>
                <a:ea typeface="Calibri"/>
              </a:rPr>
              <a:t>Достойная цель в жизни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                 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Вахрушев Сергей Александрович,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                 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кандидат педагогических наук,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                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доцент кафедры педагогики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               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КГПУ им. В.П. Астафьева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7" name="Picture 2" descr=""/>
          <p:cNvPicPr/>
          <p:nvPr/>
        </p:nvPicPr>
        <p:blipFill>
          <a:blip r:embed="rId1"/>
          <a:stretch/>
        </p:blipFill>
        <p:spPr>
          <a:xfrm>
            <a:off x="928800" y="1928880"/>
            <a:ext cx="1831680" cy="2368080"/>
          </a:xfrm>
          <a:prstGeom prst="rect">
            <a:avLst/>
          </a:prstGeom>
          <a:ln w="0">
            <a:noFill/>
          </a:ln>
        </p:spPr>
      </p:pic>
    </p:spTree>
  </p:cSld>
  <p:transition>
    <p:fade thruBlk="true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68360" y="339480"/>
            <a:ext cx="8183160" cy="43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c00000"/>
                </a:solidFill>
                <a:latin typeface="Cambria"/>
                <a:ea typeface="Cambria"/>
              </a:rPr>
              <a:t>Достойная цель в жизни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"/>
          <p:cNvSpPr/>
          <p:nvPr/>
        </p:nvSpPr>
        <p:spPr>
          <a:xfrm>
            <a:off x="214200" y="785880"/>
            <a:ext cx="8183160" cy="13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85840" indent="-28584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  <a:tabLst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               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Цель в жизни = Достойная цель в жизни?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  <a:tabLst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                                   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Какие цели у Вас?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Box 5"/>
          <p:cNvSpPr/>
          <p:nvPr/>
        </p:nvSpPr>
        <p:spPr>
          <a:xfrm>
            <a:off x="1285920" y="2143080"/>
            <a:ext cx="6500520" cy="76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200" spc="-1" strike="noStrike">
                <a:solidFill>
                  <a:srgbClr val="000000"/>
                </a:solidFill>
                <a:latin typeface="Times New Roman"/>
                <a:ea typeface="Calibri"/>
              </a:rPr>
              <a:t>Может ли </a:t>
            </a:r>
            <a:r>
              <a:rPr b="1" i="1" lang="ru-RU" sz="2200" spc="-1" strike="noStrike">
                <a:solidFill>
                  <a:srgbClr val="000000"/>
                </a:solidFill>
                <a:latin typeface="Times New Roman"/>
                <a:ea typeface="Calibri"/>
              </a:rPr>
              <a:t>Достойная цель </a:t>
            </a:r>
            <a:r>
              <a:rPr b="0" i="1" lang="ru-RU" sz="2200" spc="-1" strike="noStrike">
                <a:solidFill>
                  <a:srgbClr val="000000"/>
                </a:solidFill>
                <a:latin typeface="Times New Roman"/>
                <a:ea typeface="Calibri"/>
              </a:rPr>
              <a:t>быть универсальной?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200" spc="-1" strike="noStrike">
                <a:solidFill>
                  <a:srgbClr val="000000"/>
                </a:solidFill>
                <a:latin typeface="Times New Roman"/>
                <a:ea typeface="Calibri"/>
              </a:rPr>
              <a:t> 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68360" y="339480"/>
            <a:ext cx="8183160" cy="43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c00000"/>
                </a:solidFill>
                <a:latin typeface="Cambria"/>
                <a:ea typeface="Cambria"/>
              </a:rPr>
              <a:t>Критерии Д.Ц.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"/>
          <p:cNvSpPr/>
          <p:nvPr/>
        </p:nvSpPr>
        <p:spPr>
          <a:xfrm>
            <a:off x="356760" y="785880"/>
            <a:ext cx="7929360" cy="107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59000"/>
          </a:bodyPr>
          <a:p>
            <a:pPr marL="168120" indent="-168120" algn="just">
              <a:lnSpc>
                <a:spcPct val="80000"/>
              </a:lnSpc>
              <a:spcBef>
                <a:spcPts val="499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ru-RU" sz="2000" spc="-1" strike="noStrike">
                <a:solidFill>
                  <a:srgbClr val="262626"/>
                </a:solidFill>
                <a:latin typeface="Garamond"/>
              </a:rPr>
              <a:t>            </a:t>
            </a:r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1. </a:t>
            </a:r>
            <a:r>
              <a:rPr b="1" lang="ru-RU" sz="2000" spc="-1" strike="noStrike">
                <a:solidFill>
                  <a:srgbClr val="ff0000"/>
                </a:solidFill>
                <a:latin typeface="Times New Roman"/>
              </a:rPr>
              <a:t>Новая</a:t>
            </a:r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,  не новая, но не достигнутая в настоящее время,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68120" indent="-168120" algn="just">
              <a:lnSpc>
                <a:spcPct val="80000"/>
              </a:lnSpc>
              <a:spcBef>
                <a:spcPts val="499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         </a:t>
            </a:r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либо </a:t>
            </a:r>
            <a:r>
              <a:rPr b="1" lang="ru-RU" sz="2000" spc="-1" strike="noStrike">
                <a:solidFill>
                  <a:srgbClr val="ff0000"/>
                </a:solidFill>
                <a:latin typeface="Times New Roman"/>
              </a:rPr>
              <a:t>новые средства </a:t>
            </a:r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достижения уже достигнутой цели.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68120" indent="-168120" algn="just">
              <a:lnSpc>
                <a:spcPct val="80000"/>
              </a:lnSpc>
              <a:spcBef>
                <a:spcPts val="451"/>
              </a:spcBef>
              <a:spcAft>
                <a:spcPts val="601"/>
              </a:spcAft>
              <a:tabLst>
                <a:tab algn="l" pos="0"/>
              </a:tabLst>
            </a:pPr>
            <a:r>
              <a:rPr b="0" i="1" lang="ru-RU" sz="1800" spc="-1" strike="noStrike">
                <a:solidFill>
                  <a:srgbClr val="262626"/>
                </a:solidFill>
                <a:latin typeface="Times New Roman"/>
              </a:rPr>
              <a:t>         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68120" indent="-168120" algn="just">
              <a:lnSpc>
                <a:spcPct val="80000"/>
              </a:lnSpc>
              <a:spcBef>
                <a:spcPts val="499"/>
              </a:spcBef>
              <a:spcAft>
                <a:spcPts val="601"/>
              </a:spcAft>
              <a:tabLst>
                <a:tab algn="l" pos="0"/>
              </a:tabLst>
            </a:pPr>
            <a:r>
              <a:rPr b="0" i="1" lang="ru-RU" sz="1800" spc="-1" strike="noStrike">
                <a:solidFill>
                  <a:srgbClr val="262626"/>
                </a:solidFill>
                <a:latin typeface="Times New Roman"/>
              </a:rPr>
              <a:t>          </a:t>
            </a:r>
            <a:r>
              <a:rPr b="0" i="1" lang="ru-RU" sz="1800" spc="-1" strike="noStrike">
                <a:solidFill>
                  <a:srgbClr val="262626"/>
                </a:solidFill>
                <a:latin typeface="Times New Roman"/>
              </a:rPr>
              <a:t>например «Аппарат Илизарова» </a:t>
            </a:r>
            <a:r>
              <a:rPr b="0" lang="ru-RU" sz="2000" spc="-1" strike="noStrike">
                <a:solidFill>
                  <a:srgbClr val="262626"/>
                </a:solidFill>
                <a:latin typeface="Times New Roman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68120" indent="-168120" algn="just">
              <a:lnSpc>
                <a:spcPct val="80000"/>
              </a:lnSpc>
              <a:spcBef>
                <a:spcPts val="150"/>
              </a:spcBef>
              <a:spcAft>
                <a:spcPts val="601"/>
              </a:spcAft>
              <a:tabLst>
                <a:tab algn="l" pos="0"/>
              </a:tabLst>
            </a:pPr>
            <a:endParaRPr b="0" lang="ru-RU" sz="600" spc="-1" strike="noStrike">
              <a:solidFill>
                <a:srgbClr val="000000"/>
              </a:solidFill>
              <a:latin typeface="Arial"/>
            </a:endParaRPr>
          </a:p>
          <a:p>
            <a:pPr marL="168120" indent="-168120" algn="just">
              <a:lnSpc>
                <a:spcPct val="80000"/>
              </a:lnSpc>
              <a:spcBef>
                <a:spcPts val="15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600" spc="-1" strike="noStrike">
                <a:solidFill>
                  <a:srgbClr val="262626"/>
                </a:solidFill>
                <a:latin typeface="Times New Roman"/>
              </a:rPr>
              <a:t>.  </a:t>
            </a:r>
            <a:endParaRPr b="0" lang="ru-RU" sz="600" spc="-1" strike="noStrike">
              <a:solidFill>
                <a:srgbClr val="000000"/>
              </a:solidFill>
              <a:latin typeface="Arial"/>
            </a:endParaRPr>
          </a:p>
          <a:p>
            <a:pPr marL="168120" indent="-168120">
              <a:lnSpc>
                <a:spcPct val="80000"/>
              </a:lnSpc>
              <a:spcBef>
                <a:spcPts val="99"/>
              </a:spcBef>
              <a:spcAft>
                <a:spcPts val="601"/>
              </a:spcAft>
              <a:tabLst>
                <a:tab algn="l" pos="0"/>
              </a:tabLst>
            </a:pPr>
            <a:endParaRPr b="0" lang="ru-RU" sz="400" spc="-1" strike="noStrike">
              <a:solidFill>
                <a:srgbClr val="000000"/>
              </a:solidFill>
              <a:latin typeface="Arial"/>
            </a:endParaRPr>
          </a:p>
          <a:p>
            <a:pPr marL="168120" indent="-168120">
              <a:lnSpc>
                <a:spcPct val="80000"/>
              </a:lnSpc>
              <a:spcBef>
                <a:spcPts val="99"/>
              </a:spcBef>
              <a:spcAft>
                <a:spcPts val="601"/>
              </a:spcAft>
              <a:tabLst>
                <a:tab algn="l" pos="0"/>
              </a:tabLst>
            </a:pPr>
            <a:endParaRPr b="0" lang="ru-RU" sz="400" spc="-1" strike="noStrike">
              <a:solidFill>
                <a:srgbClr val="000000"/>
              </a:solidFill>
              <a:latin typeface="Arial"/>
            </a:endParaRPr>
          </a:p>
          <a:p>
            <a:pPr marL="168120" indent="-168120">
              <a:lnSpc>
                <a:spcPct val="80000"/>
              </a:lnSpc>
              <a:spcBef>
                <a:spcPts val="150"/>
              </a:spcBef>
              <a:spcAft>
                <a:spcPts val="601"/>
              </a:spcAft>
              <a:tabLst>
                <a:tab algn="l" pos="0"/>
              </a:tabLst>
            </a:pPr>
            <a:endParaRPr b="0" lang="ru-RU" sz="600" spc="-1" strike="noStrike">
              <a:solidFill>
                <a:srgbClr val="000000"/>
              </a:solidFill>
              <a:latin typeface="Arial"/>
            </a:endParaRPr>
          </a:p>
          <a:p>
            <a:pPr marL="168120" indent="-168120">
              <a:lnSpc>
                <a:spcPct val="80000"/>
              </a:lnSpc>
              <a:spcBef>
                <a:spcPts val="150"/>
              </a:spcBef>
              <a:spcAft>
                <a:spcPts val="601"/>
              </a:spcAft>
              <a:tabLst>
                <a:tab algn="l" pos="0"/>
              </a:tabLst>
            </a:pPr>
            <a:endParaRPr b="0" lang="ru-RU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AutoShape 5"/>
          <p:cNvSpPr/>
          <p:nvPr/>
        </p:nvSpPr>
        <p:spPr>
          <a:xfrm>
            <a:off x="155520" y="-144360"/>
            <a:ext cx="304560" cy="30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AutoShape 7"/>
          <p:cNvSpPr/>
          <p:nvPr/>
        </p:nvSpPr>
        <p:spPr>
          <a:xfrm>
            <a:off x="155520" y="-144360"/>
            <a:ext cx="304560" cy="30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155" name="Рисунок 5" descr="Snimok-ekrana-2019-01-28-v-9.55.02.png"/>
          <p:cNvPicPr/>
          <p:nvPr/>
        </p:nvPicPr>
        <p:blipFill>
          <a:blip r:embed="rId1"/>
          <a:stretch/>
        </p:blipFill>
        <p:spPr>
          <a:xfrm>
            <a:off x="4857840" y="1649520"/>
            <a:ext cx="3069720" cy="2279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Прямоугольник 4"/>
          <p:cNvSpPr/>
          <p:nvPr/>
        </p:nvSpPr>
        <p:spPr>
          <a:xfrm>
            <a:off x="714240" y="357120"/>
            <a:ext cx="7715160" cy="11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Новая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Общественно –полезная (Социально-значимая)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Личностно - значимая 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fade thruBlk="true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Прямоугольник 4"/>
          <p:cNvSpPr/>
          <p:nvPr/>
        </p:nvSpPr>
        <p:spPr>
          <a:xfrm>
            <a:off x="714240" y="357120"/>
            <a:ext cx="7715160" cy="216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Новая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Общественно –полезная (Социально-значимая)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Личностно - значимая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Большая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Конкретная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0000"/>
                </a:solidFill>
                <a:latin typeface="Times New Roman"/>
                <a:ea typeface="Calibri"/>
              </a:rPr>
              <a:t>Вы видите противоречие?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0000"/>
                </a:solidFill>
                <a:latin typeface="Times New Roman"/>
                <a:ea typeface="Calibri"/>
              </a:rPr>
              <a:t>Как оно разрешается?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fade thruBlk="true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Прямоугольник 4"/>
          <p:cNvSpPr/>
          <p:nvPr/>
        </p:nvSpPr>
        <p:spPr>
          <a:xfrm>
            <a:off x="714240" y="357120"/>
            <a:ext cx="7715160" cy="27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Новая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Общественно –полезная (Социально-значимая)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Личностно - значимая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Большая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Конкретная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ff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ff0000"/>
                </a:solidFill>
                <a:latin typeface="Times New Roman"/>
                <a:ea typeface="Calibri"/>
              </a:rPr>
              <a:t>Еретичная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0000"/>
                </a:solidFill>
                <a:latin typeface="Times New Roman"/>
                <a:ea typeface="Calibri"/>
              </a:rPr>
              <a:t>Кто такие Еретики?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0000"/>
                </a:solidFill>
                <a:latin typeface="Times New Roman"/>
                <a:ea typeface="Calibri"/>
              </a:rPr>
              <a:t>А кто такие Еретики сейчас?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А почему цель должна быть еретичной?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fade thruBlk="true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Прямоугольник 4"/>
          <p:cNvSpPr/>
          <p:nvPr/>
        </p:nvSpPr>
        <p:spPr>
          <a:xfrm>
            <a:off x="714240" y="357120"/>
            <a:ext cx="7715160" cy="308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Новая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Общественно –полезная (Социально-значимая)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Личностно - значимая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Большая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Конкретная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ff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ff0000"/>
                </a:solidFill>
                <a:latin typeface="Times New Roman"/>
                <a:ea typeface="Calibri"/>
              </a:rPr>
              <a:t>Еретичная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НЕ зависит от крупных финансовых средств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НЕ зависит от работы больших коллективов людей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0000"/>
                </a:solidFill>
                <a:latin typeface="Times New Roman"/>
                <a:ea typeface="Calibri"/>
              </a:rPr>
              <a:t>             </a:t>
            </a:r>
            <a:r>
              <a:rPr b="1" i="1" lang="ru-RU" sz="16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Примеры: (К.Э. Циолковский, Братья Райт, Г.А. Илизаров)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ctr">
              <a:lnSpc>
                <a:spcPct val="100000"/>
              </a:lnSpc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fade thruBlk="true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1176480" y="686880"/>
            <a:ext cx="6798600" cy="977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262626"/>
                </a:solidFill>
                <a:latin typeface="Garamond"/>
              </a:rPr>
              <a:t>Спасибо за встречу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3158</TotalTime>
  <Application>LibreOffice/7.5.4.2$Windows_X86_64 LibreOffice_project/36ccfdc35048b057fd9854c757a8b67ec53977b6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description/>
  <dc:language>ru-RU</dc:language>
  <cp:lastModifiedBy/>
  <cp:lastPrinted>2022-04-19T11:15:22Z</cp:lastPrinted>
  <dcterms:modified xsi:type="dcterms:W3CDTF">2024-01-24T16:07:08Z</dcterms:modified>
  <cp:revision>308</cp:revision>
  <dc:subject/>
  <dc:title>Основные аспекты формирования здоровьесберегающей среды образовательного пространства муниципальной системы образования М.Ф. Луканина, директор МОУ ГЦ ПМСС Е.В. Терехова, зам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